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83" r:id="rId5"/>
    <p:sldId id="310" r:id="rId6"/>
    <p:sldId id="325" r:id="rId7"/>
    <p:sldId id="312" r:id="rId8"/>
    <p:sldId id="326" r:id="rId9"/>
    <p:sldId id="311" r:id="rId10"/>
    <p:sldId id="314" r:id="rId11"/>
    <p:sldId id="315" r:id="rId12"/>
    <p:sldId id="288" r:id="rId13"/>
    <p:sldId id="287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008"/>
    <a:srgbClr val="F37021"/>
    <a:srgbClr val="FFC000"/>
    <a:srgbClr val="061922"/>
    <a:srgbClr val="B4BABD"/>
    <a:srgbClr val="D7DF23"/>
    <a:srgbClr val="8DC63F"/>
    <a:srgbClr val="0071C5"/>
    <a:srgbClr val="DDDDDD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2" autoAdjust="0"/>
    <p:restoredTop sz="99700" autoAdjust="0"/>
  </p:normalViewPr>
  <p:slideViewPr>
    <p:cSldViewPr snapToGrid="0">
      <p:cViewPr varScale="1">
        <p:scale>
          <a:sx n="80" d="100"/>
          <a:sy n="80" d="100"/>
        </p:scale>
        <p:origin x="1038" y="78"/>
      </p:cViewPr>
      <p:guideLst>
        <p:guide orient="horz" pos="880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3552" y="22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10/7/2015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2015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844539"/>
            <a:ext cx="6754008" cy="677108"/>
          </a:xfrm>
        </p:spPr>
        <p:txBody>
          <a:bodyPr/>
          <a:lstStyle/>
          <a:p>
            <a:r>
              <a:rPr lang="en-US" sz="4400" dirty="0" smtClean="0">
                <a:latin typeface="+mj-lt"/>
              </a:rPr>
              <a:t>MIPT-MIPS 2015 Intro</a:t>
            </a:r>
            <a:endParaRPr lang="en-US" sz="4400" dirty="0">
              <a:latin typeface="+mj-lt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60119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+mj-lt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+mj-lt"/>
              </a:rPr>
              <a:t>09/19/2015</a:t>
            </a:r>
            <a:endParaRPr lang="en-US" dirty="0">
              <a:latin typeface="+mj-lt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86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7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000" dirty="0" smtClean="0"/>
              <a:t>Цели и задачи курса</a:t>
            </a:r>
            <a:r>
              <a:rPr lang="en-US" sz="4000" dirty="0" smtClean="0"/>
              <a:t> </a:t>
            </a:r>
            <a:r>
              <a:rPr lang="en-US" sz="3600" dirty="0" smtClean="0"/>
              <a:t>(1)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379539"/>
            <a:ext cx="8228012" cy="4437112"/>
          </a:xfrm>
        </p:spPr>
        <p:txBody>
          <a:bodyPr>
            <a:spAutoFit/>
          </a:bodyPr>
          <a:lstStyle/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600" dirty="0" smtClean="0"/>
              <a:t>MIPT-MIPS – </a:t>
            </a:r>
            <a:r>
              <a:rPr lang="ru-RU" sz="2600" dirty="0" smtClean="0"/>
              <a:t>это </a:t>
            </a:r>
            <a:r>
              <a:rPr lang="ru-RU" sz="2600" dirty="0" smtClean="0">
                <a:solidFill>
                  <a:srgbClr val="0070C0"/>
                </a:solidFill>
              </a:rPr>
              <a:t>образовательный</a:t>
            </a:r>
            <a:r>
              <a:rPr lang="ru-RU" sz="2600" dirty="0" smtClean="0"/>
              <a:t> проект</a:t>
            </a:r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600" dirty="0" smtClean="0"/>
              <a:t>Обзорное изучение компьютерной архитектуры</a:t>
            </a:r>
          </a:p>
          <a:p>
            <a:pPr marL="646113" lvl="2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2200" dirty="0" smtClean="0"/>
              <a:t>Наибольший фокус на микроархитектуру процессоров</a:t>
            </a:r>
            <a:endParaRPr lang="en-US" sz="2200" dirty="0" smtClean="0"/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600" dirty="0" smtClean="0"/>
              <a:t>Обучение программированию на С++, </a:t>
            </a:r>
            <a:r>
              <a:rPr lang="en-US" sz="2600" dirty="0" smtClean="0">
                <a:solidFill>
                  <a:schemeClr val="bg2">
                    <a:lumMod val="75000"/>
                  </a:schemeClr>
                </a:solidFill>
              </a:rPr>
              <a:t>perl, shell, make</a:t>
            </a:r>
            <a:endParaRPr lang="ru-RU" sz="26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600" dirty="0" smtClean="0"/>
              <a:t>Навыки разработки в крупном командном проекте</a:t>
            </a:r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2200" dirty="0" smtClean="0"/>
              <a:t>Системы контроля версий (</a:t>
            </a:r>
            <a:r>
              <a:rPr lang="en-US" sz="2200" dirty="0" err="1" smtClean="0"/>
              <a:t>git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2200" dirty="0" smtClean="0"/>
              <a:t>Инфраструктура и системы тестирования</a:t>
            </a:r>
            <a:r>
              <a:rPr lang="en-US" sz="2200" dirty="0" smtClean="0"/>
              <a:t> </a:t>
            </a:r>
            <a:endParaRPr lang="ru-RU" sz="2200" dirty="0" smtClean="0"/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2200" dirty="0" smtClean="0"/>
              <a:t>Внутренние правила структурирования кода</a:t>
            </a:r>
          </a:p>
          <a:p>
            <a:pPr marL="646113" lvl="2" indent="-231775">
              <a:spcBef>
                <a:spcPts val="400"/>
              </a:spcBef>
              <a:buFont typeface="Arial" pitchFamily="34" charset="0"/>
              <a:buChar char="•"/>
            </a:pPr>
            <a:r>
              <a:rPr lang="ru-RU" sz="2200" dirty="0" smtClean="0"/>
              <a:t>Документация и коммуникация</a:t>
            </a:r>
            <a:r>
              <a:rPr lang="en-US" sz="2200" dirty="0" smtClean="0"/>
              <a:t>: email, wiki, </a:t>
            </a:r>
            <a:r>
              <a:rPr lang="ru-RU" sz="2200" dirty="0" smtClean="0"/>
              <a:t>презентации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779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000" dirty="0" smtClean="0"/>
              <a:t>Цели и задачи курса</a:t>
            </a:r>
            <a:r>
              <a:rPr lang="en-US" sz="4000" dirty="0" smtClean="0"/>
              <a:t> </a:t>
            </a:r>
            <a:r>
              <a:rPr lang="en-US" sz="3600" dirty="0" smtClean="0"/>
              <a:t>(2)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379539"/>
            <a:ext cx="8228012" cy="4116512"/>
          </a:xfrm>
        </p:spPr>
        <p:txBody>
          <a:bodyPr>
            <a:spAutoFit/>
          </a:bodyPr>
          <a:lstStyle/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600" dirty="0" smtClean="0"/>
              <a:t>MIPT-MIPS – </a:t>
            </a:r>
            <a:r>
              <a:rPr lang="ru-RU" sz="2600" dirty="0" smtClean="0"/>
              <a:t>это </a:t>
            </a:r>
            <a:r>
              <a:rPr lang="ru-RU" sz="2600" dirty="0" smtClean="0">
                <a:solidFill>
                  <a:srgbClr val="0070C0"/>
                </a:solidFill>
              </a:rPr>
              <a:t>подготовка студентов к работе</a:t>
            </a:r>
            <a:r>
              <a:rPr lang="ru-RU" sz="2600" dirty="0" smtClean="0"/>
              <a:t> в реальных проектах компании </a:t>
            </a:r>
            <a:r>
              <a:rPr lang="en-US" sz="2600" dirty="0" smtClean="0"/>
              <a:t>Intel</a:t>
            </a:r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600" dirty="0" smtClean="0"/>
              <a:t>Как попасть в </a:t>
            </a:r>
            <a:r>
              <a:rPr lang="en-US" sz="2600" dirty="0" smtClean="0"/>
              <a:t>Intel?</a:t>
            </a:r>
          </a:p>
          <a:p>
            <a:pPr marL="914400" lvl="1" indent="-51435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Курс </a:t>
            </a:r>
            <a:r>
              <a:rPr lang="en-US" dirty="0" smtClean="0"/>
              <a:t>MIPT-MIPS (</a:t>
            </a:r>
            <a:r>
              <a:rPr lang="ru-RU" dirty="0" smtClean="0"/>
              <a:t>или другой курс лаборатории </a:t>
            </a:r>
            <a:r>
              <a:rPr lang="en-US" dirty="0" smtClean="0"/>
              <a:t>Intel)</a:t>
            </a:r>
          </a:p>
          <a:p>
            <a:pPr marL="914400" lvl="1" indent="-51435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Кафедра </a:t>
            </a:r>
            <a:r>
              <a:rPr lang="ru-RU" dirty="0"/>
              <a:t>«Микропроцессорный технологии»</a:t>
            </a:r>
            <a:r>
              <a:rPr lang="en-US" dirty="0"/>
              <a:t> </a:t>
            </a:r>
            <a:r>
              <a:rPr lang="ru-RU" dirty="0" smtClean="0"/>
              <a:t>ФРТК</a:t>
            </a:r>
          </a:p>
          <a:p>
            <a:pPr marL="914400" lvl="1" indent="-51435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Успешная стажировка в </a:t>
            </a:r>
            <a:r>
              <a:rPr lang="en-US" dirty="0" smtClean="0"/>
              <a:t>Intel </a:t>
            </a:r>
            <a:r>
              <a:rPr lang="ru-RU" dirty="0" smtClean="0"/>
              <a:t>с 3 по 6 курс</a:t>
            </a:r>
          </a:p>
          <a:p>
            <a:pPr marL="914400" lvl="1" indent="-514350">
              <a:spcBef>
                <a:spcPts val="600"/>
              </a:spcBef>
              <a:buFont typeface="+mj-lt"/>
              <a:buAutoNum type="arabicPeriod"/>
            </a:pPr>
            <a:r>
              <a:rPr lang="ru-RU" dirty="0" smtClean="0"/>
              <a:t>Перевод на должность постоянного сотрудника</a:t>
            </a:r>
            <a:endParaRPr lang="ru-RU" dirty="0"/>
          </a:p>
          <a:p>
            <a:pPr marL="231775" indent="-231775">
              <a:buFont typeface="Arial" pitchFamily="34" charset="0"/>
              <a:buChar char="•"/>
            </a:pPr>
            <a:r>
              <a:rPr lang="ru-RU" sz="2600" dirty="0"/>
              <a:t>У</a:t>
            </a:r>
            <a:r>
              <a:rPr lang="ru-RU" sz="2600" dirty="0" smtClean="0"/>
              <a:t>частие </a:t>
            </a:r>
            <a:r>
              <a:rPr lang="ru-RU" sz="2600" dirty="0"/>
              <a:t>в проекте </a:t>
            </a:r>
            <a:r>
              <a:rPr lang="ru-RU" sz="2600" b="1" dirty="0"/>
              <a:t>не гарантирует </a:t>
            </a:r>
            <a:r>
              <a:rPr lang="ru-RU" sz="2600" dirty="0"/>
              <a:t>поступление на кафедру, однако, серьезно повышает ваши </a:t>
            </a:r>
            <a:r>
              <a:rPr lang="ru-RU" sz="2600" dirty="0" smtClean="0"/>
              <a:t>шансы</a:t>
            </a:r>
            <a:endParaRPr lang="en-US" sz="2600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773086"/>
      </p:ext>
    </p:extLst>
  </p:cSld>
  <p:clrMapOvr>
    <a:masterClrMapping/>
  </p:clrMapOvr>
  <p:transition advTm="1346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000" dirty="0" smtClean="0"/>
              <a:t>Мотивация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ru-RU" sz="2800" dirty="0" smtClean="0"/>
              <a:t>Для студентов:</a:t>
            </a:r>
          </a:p>
          <a:p>
            <a:pPr marL="623888" lvl="1" indent="-2825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Самообразование и самоопределение</a:t>
            </a:r>
          </a:p>
          <a:p>
            <a:pPr marL="623888" lvl="1" indent="-2825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Уникальные знания (отсутствие аналогичных курсов не только в МФТИ, но и в других российских университетах)</a:t>
            </a:r>
          </a:p>
          <a:p>
            <a:pPr marL="623888" lvl="1" indent="-2825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Поступление на кафедру →</a:t>
            </a:r>
            <a:r>
              <a:rPr lang="en-US" sz="2000" dirty="0" smtClean="0"/>
              <a:t> </a:t>
            </a:r>
            <a:r>
              <a:rPr lang="ru-RU" sz="2000" dirty="0" smtClean="0"/>
              <a:t>стажировка в </a:t>
            </a:r>
            <a:r>
              <a:rPr lang="en-US" sz="2000" dirty="0" smtClean="0"/>
              <a:t>Intel </a:t>
            </a:r>
            <a:r>
              <a:rPr lang="ru-RU" sz="2000" dirty="0" smtClean="0"/>
              <a:t>→</a:t>
            </a:r>
            <a:r>
              <a:rPr lang="en-US" sz="2000" dirty="0" smtClean="0"/>
              <a:t> </a:t>
            </a:r>
            <a:r>
              <a:rPr lang="ru-RU" sz="2000" dirty="0" smtClean="0"/>
              <a:t>работа в </a:t>
            </a:r>
            <a:r>
              <a:rPr lang="en-US" sz="2000" dirty="0" smtClean="0"/>
              <a:t>Intel</a:t>
            </a:r>
            <a:endParaRPr lang="ru-RU" sz="2000" dirty="0" smtClean="0"/>
          </a:p>
          <a:p>
            <a:pPr marL="623888" lvl="1" indent="-282575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Стипендия (максимальная стипендия </a:t>
            </a:r>
            <a:r>
              <a:rPr lang="en-US" sz="2000" dirty="0" smtClean="0"/>
              <a:t>&gt; 10000</a:t>
            </a:r>
            <a:r>
              <a:rPr lang="ru-RU" sz="2000" dirty="0" smtClean="0"/>
              <a:t> руб. в семестр)</a:t>
            </a:r>
          </a:p>
          <a:p>
            <a:pPr marL="231775" indent="-231775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800" dirty="0" smtClean="0"/>
              <a:t>Для преподавателей:</a:t>
            </a:r>
          </a:p>
          <a:p>
            <a:pPr marL="627063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Никакой материальной заинтересованности </a:t>
            </a:r>
            <a:r>
              <a:rPr lang="ru-RU" sz="2000" dirty="0" smtClean="0">
                <a:sym typeface="Wingdings" pitchFamily="2" charset="2"/>
              </a:rPr>
              <a:t>(участие в проектах только на волонтерской основе)</a:t>
            </a:r>
          </a:p>
          <a:p>
            <a:pPr marL="627063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/>
              <a:t>Опыт управление проектом</a:t>
            </a:r>
          </a:p>
          <a:p>
            <a:pPr marL="627063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/>
              <a:t>Обновление и расширение </a:t>
            </a:r>
            <a:r>
              <a:rPr lang="ru-RU" sz="2000" dirty="0" smtClean="0"/>
              <a:t>знаний</a:t>
            </a:r>
            <a:endParaRPr lang="ru-RU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64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400" dirty="0" smtClean="0"/>
              <a:t>Практические задания</a:t>
            </a:r>
            <a:endParaRPr lang="ru-RU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ru-RU" sz="2800" dirty="0" smtClean="0"/>
              <a:t>Вся разработка ведется на основе </a:t>
            </a:r>
            <a:r>
              <a:rPr lang="en-US" sz="2800" dirty="0" smtClean="0"/>
              <a:t>GitHub</a:t>
            </a:r>
            <a:endParaRPr lang="ru-RU" sz="2800" dirty="0" smtClean="0"/>
          </a:p>
          <a:p>
            <a:pPr marL="419101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GitHub </a:t>
            </a:r>
            <a:r>
              <a:rPr lang="ru-RU" dirty="0" smtClean="0"/>
              <a:t>включает в себя полный спектр необходимых инструментов: </a:t>
            </a:r>
            <a:r>
              <a:rPr lang="ru-RU" sz="2000" dirty="0" smtClean="0"/>
              <a:t>контроль версий, хранилище данных, контроль задач, </a:t>
            </a:r>
            <a:r>
              <a:rPr lang="en-US" sz="2000" dirty="0" smtClean="0"/>
              <a:t>wiki </a:t>
            </a:r>
            <a:r>
              <a:rPr lang="ru-RU" sz="2000" dirty="0" smtClean="0"/>
              <a:t>и т.д.</a:t>
            </a:r>
            <a:endParaRPr lang="ru-RU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ru-RU" sz="2800" dirty="0" smtClean="0"/>
              <a:t>Индивидуальные задания для студентов</a:t>
            </a:r>
          </a:p>
          <a:p>
            <a:pPr marL="419101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ru-RU" dirty="0" smtClean="0"/>
              <a:t>Задачи выполняются самостоятельно, вне семинаров</a:t>
            </a:r>
          </a:p>
          <a:p>
            <a:pPr marL="419101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ru-RU" dirty="0" smtClean="0"/>
              <a:t>Консультации по задачам проводятся по почте, по телефону, после семинаров</a:t>
            </a:r>
          </a:p>
          <a:p>
            <a:pPr marL="419101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ru-RU" dirty="0" smtClean="0"/>
              <a:t>Большинство задач напрямую связаны с микроархитектурой</a:t>
            </a:r>
          </a:p>
          <a:p>
            <a:pPr marL="419101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ru-RU" dirty="0" smtClean="0"/>
              <a:t>Задачи отслеживаются через систему контроля задач</a:t>
            </a:r>
          </a:p>
          <a:p>
            <a:pPr marL="419101" lvl="1" indent="-233363">
              <a:buFont typeface="Arial" pitchFamily="34" charset="0"/>
              <a:buChar char="•"/>
            </a:pPr>
            <a:endParaRPr lang="ru-RU" dirty="0" smtClean="0"/>
          </a:p>
          <a:p>
            <a:pPr marL="419101" lvl="1" indent="-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450115"/>
      </p:ext>
    </p:extLst>
  </p:cSld>
  <p:clrMapOvr>
    <a:masterClrMapping/>
  </p:clrMapOvr>
  <p:transition advTm="1619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000" dirty="0" smtClean="0"/>
              <a:t>Образовательный процесс</a:t>
            </a:r>
            <a:endParaRPr lang="ru-R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58239"/>
            <a:ext cx="8228012" cy="5029685"/>
          </a:xfrm>
        </p:spPr>
        <p:txBody>
          <a:bodyPr/>
          <a:lstStyle/>
          <a:p>
            <a:pPr indent="233363">
              <a:spcBef>
                <a:spcPts val="1200"/>
              </a:spcBef>
              <a:buFont typeface="Arial" pitchFamily="34" charset="0"/>
              <a:buChar char="•"/>
            </a:pPr>
            <a:r>
              <a:rPr lang="ru-RU" dirty="0" smtClean="0"/>
              <a:t>Теоретические </a:t>
            </a:r>
            <a:r>
              <a:rPr lang="ru-RU" dirty="0"/>
              <a:t>с</a:t>
            </a:r>
            <a:r>
              <a:rPr lang="ru-RU" dirty="0" smtClean="0"/>
              <a:t>еминары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Время:  по субботам с 18:45 – 19:00,  длительностью до 2 часов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Место: 123 ГК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Язык: текст презентаций – английский, материал читается на русском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 smtClean="0"/>
              <a:t>Тематика: общее устройство микропроцессорных систем</a:t>
            </a:r>
          </a:p>
          <a:p>
            <a:pPr marL="271462" indent="-287338">
              <a:spcBef>
                <a:spcPts val="1200"/>
              </a:spcBef>
              <a:buFont typeface="Arial" pitchFamily="34" charset="0"/>
              <a:buChar char="•"/>
            </a:pPr>
            <a:r>
              <a:rPr lang="ru-RU" dirty="0" smtClean="0"/>
              <a:t>Практическая работа</a:t>
            </a:r>
          </a:p>
          <a:p>
            <a:pPr marL="457200" lvl="1" indent="-287338">
              <a:buFont typeface="Arial" pitchFamily="34" charset="0"/>
              <a:buChar char="•"/>
            </a:pPr>
            <a:r>
              <a:rPr lang="ru-RU" sz="1800" dirty="0" smtClean="0"/>
              <a:t>В свободное время на основе заданий, публикуемых на сайте</a:t>
            </a:r>
            <a:endParaRPr lang="ru-RU" sz="1600" dirty="0"/>
          </a:p>
          <a:p>
            <a:pPr marL="271462" indent="-287338">
              <a:spcBef>
                <a:spcPts val="1200"/>
              </a:spcBef>
              <a:buFont typeface="Arial" pitchFamily="34" charset="0"/>
              <a:buChar char="•"/>
            </a:pPr>
            <a:r>
              <a:rPr lang="ru-RU" dirty="0" smtClean="0"/>
              <a:t>Контроль успеваемости (тестирование)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Когда: </a:t>
            </a:r>
            <a:r>
              <a:rPr lang="ru-RU" sz="1600" dirty="0" smtClean="0"/>
              <a:t>примерно каждые полтора-два месяца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Тематика:</a:t>
            </a:r>
            <a:r>
              <a:rPr lang="ru-RU" sz="1600" dirty="0" smtClean="0"/>
              <a:t>  весь пройденный материал за указанный период (как практическая, так и теоретическая часть)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Структура:</a:t>
            </a:r>
            <a:r>
              <a:rPr lang="ru-RU" sz="1600" dirty="0" smtClean="0"/>
              <a:t> тестовые вопросы и развернутые ответы</a:t>
            </a:r>
          </a:p>
          <a:p>
            <a:pPr marL="457200" lvl="1" indent="-287338">
              <a:spcBef>
                <a:spcPts val="600"/>
              </a:spcBef>
              <a:buFont typeface="Arial" pitchFamily="34" charset="0"/>
              <a:buChar char="•"/>
            </a:pPr>
            <a:r>
              <a:rPr lang="ru-RU" sz="1800" dirty="0" smtClean="0"/>
              <a:t>Длительность:</a:t>
            </a:r>
            <a:r>
              <a:rPr lang="ru-RU" sz="1600" dirty="0" smtClean="0"/>
              <a:t> одно занятие</a:t>
            </a:r>
            <a:endParaRPr lang="ru-RU" sz="1800" dirty="0" smtClean="0"/>
          </a:p>
          <a:p>
            <a:pPr lvl="1" indent="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921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dirty="0" smtClean="0"/>
              <a:t>Критерии оценки </a:t>
            </a:r>
            <a:r>
              <a:rPr lang="ru-RU" sz="4000" dirty="0" smtClean="0"/>
              <a:t>студента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ru-RU" sz="2000" dirty="0" smtClean="0"/>
              <a:t>Формула расчета рейтинга успеваемости:</a:t>
            </a:r>
            <a:endParaRPr lang="ru-RU" sz="2000" dirty="0"/>
          </a:p>
          <a:p>
            <a:endParaRPr lang="ru-RU" sz="400" dirty="0" smtClean="0"/>
          </a:p>
          <a:p>
            <a:pPr marL="233363" lvl="2" indent="-1588" algn="ctr">
              <a:buNone/>
            </a:pPr>
            <a:r>
              <a:rPr lang="ru-RU" dirty="0" smtClean="0"/>
              <a:t>Посещаемость (20%) + результаты тестирования (30%) + практическая работа (50%)</a:t>
            </a:r>
          </a:p>
          <a:p>
            <a:pPr marL="233363" lvl="2" indent="-1588" algn="ctr">
              <a:buNone/>
            </a:pPr>
            <a:endParaRPr lang="ru-RU" sz="1200" dirty="0" smtClean="0"/>
          </a:p>
          <a:p>
            <a:pPr marL="231775" lvl="1" indent="-228600"/>
            <a:r>
              <a:rPr lang="ru-RU" sz="2000" dirty="0" smtClean="0"/>
              <a:t>При поступлении на кафедру используются те же критерии, плюс добавляется «общее впечатление»: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</a:rPr>
              <a:t>мотивированность, аккуратность, исполнительность, креативность и т.д.</a:t>
            </a:r>
          </a:p>
          <a:p>
            <a:pPr marL="231775" lvl="1" indent="-228600"/>
            <a:r>
              <a:rPr lang="ru-RU" sz="2000" dirty="0" smtClean="0"/>
              <a:t>Преподаватель не решает, какие студенты будут взяты на кафедру (= на стажировку). Финальное решение принимает менеджер компании.</a:t>
            </a:r>
          </a:p>
          <a:p>
            <a:pPr marL="231775" lvl="1" indent="-228600"/>
            <a:r>
              <a:rPr lang="ru-RU" sz="2000" dirty="0" smtClean="0"/>
              <a:t>Обучение на проекте не гарантирует поступления на кафедру!</a:t>
            </a:r>
            <a:endParaRPr lang="ru-RU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10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03380"/>
            <a:ext cx="8229600" cy="889000"/>
          </a:xfrm>
        </p:spPr>
        <p:txBody>
          <a:bodyPr/>
          <a:lstStyle/>
          <a:p>
            <a:pPr algn="ctr"/>
            <a:r>
              <a:rPr lang="ru-RU" dirty="0" smtClean="0"/>
              <a:t>Дисциплина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681305"/>
            <a:ext cx="8228012" cy="5546074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Пропуск занятия возможен, но крайне нежелателен.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О пропуске лучше предупреждать за несколько дней.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Не забывайте проверять почту!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Предполагается, что вы проверяете почту хотя бы раз в сутки.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На письма, которые требуют какого-то действия, лучше отвечать сразу. 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Если вы не можете сделать то, что от вас требуется сразу, то просто напишите, когда вы будите готовы начать эту задачу.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Соблюдайте внутренние правила работы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/>
              <a:t>Делайте все правильно с первого раза, а не ждите пока вас поправят.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ru-RU" dirty="0" smtClean="0"/>
              <a:t>Все эти правила не относятся к преподавателям </a:t>
            </a:r>
            <a:r>
              <a:rPr lang="ru-RU" dirty="0" smtClean="0">
                <a:sym typeface="Wingdings" pitchFamily="2" charset="2"/>
              </a:rPr>
              <a:t></a:t>
            </a:r>
          </a:p>
          <a:p>
            <a:pPr marL="647701" lvl="2" indent="-233363">
              <a:buFont typeface="Arial" pitchFamily="34" charset="0"/>
              <a:buChar char="•"/>
            </a:pPr>
            <a:r>
              <a:rPr lang="ru-RU" dirty="0" smtClean="0">
                <a:sym typeface="Wingdings" pitchFamily="2" charset="2"/>
              </a:rPr>
              <a:t>Отнеситесь к этом с пониманием: вас много, а нас мало</a:t>
            </a:r>
            <a:endParaRPr lang="ru-RU" dirty="0" smtClean="0"/>
          </a:p>
          <a:p>
            <a:pPr marL="647701" lvl="2" indent="-233363">
              <a:buFont typeface="Arial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37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Thank You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165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8.1|6.4|5.8|17.6|13|3.3|3.9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8|4.3|10.2|23.6|28.3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|35.8|69|18.8|25.5|18.6|30.8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9|43.6|3.3|30.6|18.3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.3|19.1|22.3|55.9|17.7|0.9|1.3|2.4|6.9|20.2|2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8.5|13|22.3|5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1|6.1|22.5|12.4|40.8|2.5|2|8.2|9.6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1955</TotalTime>
  <Words>547</Words>
  <Application>Microsoft Office PowerPoint</Application>
  <PresentationFormat>On-screen Show (4:3)</PresentationFormat>
  <Paragraphs>74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Neo Sans Intel</vt:lpstr>
      <vt:lpstr>Neo Sans Intel Light</vt:lpstr>
      <vt:lpstr>Neo Sans Intel Medium</vt:lpstr>
      <vt:lpstr>Times</vt:lpstr>
      <vt:lpstr>Verdana</vt:lpstr>
      <vt:lpstr>Wingdings</vt:lpstr>
      <vt:lpstr>mdsp_2011</vt:lpstr>
      <vt:lpstr>MIPT-MIPS 2015 Intro</vt:lpstr>
      <vt:lpstr>Цели и задачи курса (1)</vt:lpstr>
      <vt:lpstr>Цели и задачи курса (2)</vt:lpstr>
      <vt:lpstr>Мотивация</vt:lpstr>
      <vt:lpstr>Практические задания</vt:lpstr>
      <vt:lpstr>Образовательный процесс</vt:lpstr>
      <vt:lpstr>Критерии оценки студента</vt:lpstr>
      <vt:lpstr>Дисциплина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66</cp:revision>
  <dcterms:created xsi:type="dcterms:W3CDTF">2011-10-24T08:13:52Z</dcterms:created>
  <dcterms:modified xsi:type="dcterms:W3CDTF">2015-10-07T20:27:24Z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